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2" r:id="rId1"/>
  </p:sldMasterIdLst>
  <p:notesMasterIdLst>
    <p:notesMasterId r:id="rId20"/>
  </p:notesMasterIdLst>
  <p:sldIdLst>
    <p:sldId id="256" r:id="rId2"/>
    <p:sldId id="257" r:id="rId3"/>
    <p:sldId id="258" r:id="rId4"/>
    <p:sldId id="278" r:id="rId5"/>
    <p:sldId id="259" r:id="rId6"/>
    <p:sldId id="271" r:id="rId7"/>
    <p:sldId id="272" r:id="rId8"/>
    <p:sldId id="273" r:id="rId9"/>
    <p:sldId id="266" r:id="rId10"/>
    <p:sldId id="263" r:id="rId11"/>
    <p:sldId id="268" r:id="rId12"/>
    <p:sldId id="269" r:id="rId13"/>
    <p:sldId id="270" r:id="rId14"/>
    <p:sldId id="281" r:id="rId15"/>
    <p:sldId id="261" r:id="rId16"/>
    <p:sldId id="262" r:id="rId17"/>
    <p:sldId id="267" r:id="rId18"/>
    <p:sldId id="27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yothi Naidu" initials="JN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25" autoAdjust="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646FFD-7C4D-4355-BE61-2D24DFCD4627}" type="datetimeFigureOut">
              <a:rPr lang="en-IN" smtClean="0"/>
              <a:t>10-04-2020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26326-9141-44A7-97B8-D6D66C216B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9438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26326-9141-44A7-97B8-D6D66C216B43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0217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4/10/2020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141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4/10/2020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150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4/10/2020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8374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4/10/2020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203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4/10/2020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529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4/10/2020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598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4/10/2020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02366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4/10/2020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594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4/10/2020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129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4/10/2020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127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35E72C73-2D91-4E12-BA25-F0AA0C03599B}" type="datetimeFigureOut">
              <a:rPr lang="en-US" smtClean="0"/>
              <a:t>4/10/2020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676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4/10/2020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646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6DE55-0966-4714-B99D-D6BD31636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052" y="1008669"/>
            <a:ext cx="10643942" cy="1253764"/>
          </a:xfrm>
        </p:spPr>
        <p:txBody>
          <a:bodyPr>
            <a:normAutofit fontScale="90000"/>
          </a:bodyPr>
          <a:lstStyle/>
          <a:p>
            <a:br>
              <a:rPr lang="en-IN" sz="3600" dirty="0"/>
            </a:br>
            <a:br>
              <a:rPr lang="en-IN" sz="3600" dirty="0"/>
            </a:br>
            <a:endParaRPr lang="en-IN" sz="3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BFC9CB-22EA-4E1B-A757-015C96FA4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0513" y="2845419"/>
            <a:ext cx="3881535" cy="3277382"/>
          </a:xfrm>
        </p:spPr>
        <p:txBody>
          <a:bodyPr>
            <a:normAutofit fontScale="62500" lnSpcReduction="20000"/>
          </a:bodyPr>
          <a:lstStyle/>
          <a:p>
            <a:r>
              <a:rPr lang="en-IN" u="sng" dirty="0">
                <a:solidFill>
                  <a:schemeClr val="accent1">
                    <a:lumMod val="75000"/>
                  </a:schemeClr>
                </a:solidFill>
              </a:rPr>
              <a:t>GROUP MEMBERS        </a:t>
            </a:r>
          </a:p>
          <a:p>
            <a:pPr marL="0" indent="0">
              <a:buNone/>
            </a:pPr>
            <a:r>
              <a:rPr lang="en-IN" dirty="0"/>
              <a:t>T.JYOTHIRMAYI</a:t>
            </a:r>
          </a:p>
          <a:p>
            <a:pPr marL="0" indent="0">
              <a:buNone/>
            </a:pPr>
            <a:r>
              <a:rPr lang="en-IN" dirty="0"/>
              <a:t>18109014</a:t>
            </a:r>
            <a:endParaRPr lang="en-IN" u="sng" dirty="0"/>
          </a:p>
          <a:p>
            <a:pPr marL="0" indent="0">
              <a:buNone/>
            </a:pPr>
            <a:r>
              <a:rPr lang="en-IN" dirty="0"/>
              <a:t>K.VIJAY BHASKAR REDDY</a:t>
            </a:r>
          </a:p>
          <a:p>
            <a:pPr marL="0" indent="0">
              <a:buNone/>
            </a:pPr>
            <a:r>
              <a:rPr lang="en-IN" dirty="0"/>
              <a:t>18109018</a:t>
            </a:r>
          </a:p>
          <a:p>
            <a:pPr marL="0" indent="0">
              <a:buNone/>
            </a:pPr>
            <a:r>
              <a:rPr lang="en-IN" dirty="0"/>
              <a:t>CH.MANOJ KUMAR REDDY</a:t>
            </a:r>
          </a:p>
          <a:p>
            <a:pPr marL="0" indent="0">
              <a:buNone/>
            </a:pPr>
            <a:r>
              <a:rPr lang="en-IN" dirty="0"/>
              <a:t>18109008</a:t>
            </a:r>
          </a:p>
          <a:p>
            <a:endParaRPr lang="en-IN" dirty="0"/>
          </a:p>
          <a:p>
            <a:r>
              <a:rPr lang="en-IN" u="sng" dirty="0">
                <a:solidFill>
                  <a:schemeClr val="accent1">
                    <a:lumMod val="75000"/>
                  </a:schemeClr>
                </a:solidFill>
              </a:rPr>
              <a:t>GUIDE NAME</a:t>
            </a:r>
          </a:p>
          <a:p>
            <a:pPr marL="0" indent="0">
              <a:buNone/>
            </a:pPr>
            <a:r>
              <a:rPr lang="en-IN" dirty="0">
                <a:solidFill>
                  <a:schemeClr val="tx1"/>
                </a:solidFill>
              </a:rPr>
              <a:t>Dr.T.S PARVATI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BE9E52-A32F-4E50-BF23-90B3342A609C}"/>
              </a:ext>
            </a:extLst>
          </p:cNvPr>
          <p:cNvSpPr/>
          <p:nvPr/>
        </p:nvSpPr>
        <p:spPr>
          <a:xfrm>
            <a:off x="-970960" y="103695"/>
            <a:ext cx="14386818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IN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PROGRAM FOR  CONCRETE MIX DESIGN</a:t>
            </a:r>
          </a:p>
        </p:txBody>
      </p:sp>
    </p:spTree>
    <p:extLst>
      <p:ext uri="{BB962C8B-B14F-4D97-AF65-F5344CB8AC3E}">
        <p14:creationId xmlns:p14="http://schemas.microsoft.com/office/powerpoint/2010/main" val="972601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B147456-864E-4917-BBCD-E4BA78B44966}"/>
              </a:ext>
            </a:extLst>
          </p:cNvPr>
          <p:cNvSpPr txBox="1"/>
          <p:nvPr/>
        </p:nvSpPr>
        <p:spPr>
          <a:xfrm>
            <a:off x="5825068" y="1794933"/>
            <a:ext cx="60282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LOGICAL APPROCH TO DETERMINE</a:t>
            </a:r>
          </a:p>
          <a:p>
            <a:r>
              <a:rPr lang="en-IN" sz="2800" dirty="0"/>
              <a:t>THE ESTIMATED QUANTITES FOR DESIRED GRADE </a:t>
            </a:r>
          </a:p>
        </p:txBody>
      </p:sp>
      <p:sp>
        <p:nvSpPr>
          <p:cNvPr id="4" name="Rectangle 23">
            <a:extLst>
              <a:ext uri="{FF2B5EF4-FFF2-40B4-BE49-F238E27FC236}">
                <a16:creationId xmlns:a16="http://schemas.microsoft.com/office/drawing/2014/main" id="{3E74C970-261B-4DB4-9096-34D2BD6CA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07659-FA5A-46C7-8C96-350E57C38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74" y="259492"/>
            <a:ext cx="4110095" cy="626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313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201" y="331197"/>
            <a:ext cx="9613861" cy="759049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EB3ECEC2-CBF8-40FB-8179-7455059B24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1769026"/>
              </p:ext>
            </p:extLst>
          </p:nvPr>
        </p:nvGraphicFramePr>
        <p:xfrm>
          <a:off x="915499" y="1996831"/>
          <a:ext cx="9613895" cy="4676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0129">
                  <a:extLst>
                    <a:ext uri="{9D8B030D-6E8A-4147-A177-3AD203B41FA5}">
                      <a16:colId xmlns:a16="http://schemas.microsoft.com/office/drawing/2014/main" val="2279777018"/>
                    </a:ext>
                  </a:extLst>
                </a:gridCol>
                <a:gridCol w="871034">
                  <a:extLst>
                    <a:ext uri="{9D8B030D-6E8A-4147-A177-3AD203B41FA5}">
                      <a16:colId xmlns:a16="http://schemas.microsoft.com/office/drawing/2014/main" val="292330976"/>
                    </a:ext>
                  </a:extLst>
                </a:gridCol>
                <a:gridCol w="857613">
                  <a:extLst>
                    <a:ext uri="{9D8B030D-6E8A-4147-A177-3AD203B41FA5}">
                      <a16:colId xmlns:a16="http://schemas.microsoft.com/office/drawing/2014/main" val="949039101"/>
                    </a:ext>
                  </a:extLst>
                </a:gridCol>
                <a:gridCol w="930494">
                  <a:extLst>
                    <a:ext uri="{9D8B030D-6E8A-4147-A177-3AD203B41FA5}">
                      <a16:colId xmlns:a16="http://schemas.microsoft.com/office/drawing/2014/main" val="2114895125"/>
                    </a:ext>
                  </a:extLst>
                </a:gridCol>
                <a:gridCol w="943545">
                  <a:extLst>
                    <a:ext uri="{9D8B030D-6E8A-4147-A177-3AD203B41FA5}">
                      <a16:colId xmlns:a16="http://schemas.microsoft.com/office/drawing/2014/main" val="3287698012"/>
                    </a:ext>
                  </a:extLst>
                </a:gridCol>
                <a:gridCol w="1026216">
                  <a:extLst>
                    <a:ext uri="{9D8B030D-6E8A-4147-A177-3AD203B41FA5}">
                      <a16:colId xmlns:a16="http://schemas.microsoft.com/office/drawing/2014/main" val="2588525447"/>
                    </a:ext>
                  </a:extLst>
                </a:gridCol>
                <a:gridCol w="1026216">
                  <a:extLst>
                    <a:ext uri="{9D8B030D-6E8A-4147-A177-3AD203B41FA5}">
                      <a16:colId xmlns:a16="http://schemas.microsoft.com/office/drawing/2014/main" val="1839401497"/>
                    </a:ext>
                  </a:extLst>
                </a:gridCol>
                <a:gridCol w="1026216">
                  <a:extLst>
                    <a:ext uri="{9D8B030D-6E8A-4147-A177-3AD203B41FA5}">
                      <a16:colId xmlns:a16="http://schemas.microsoft.com/office/drawing/2014/main" val="755789956"/>
                    </a:ext>
                  </a:extLst>
                </a:gridCol>
                <a:gridCol w="1026216">
                  <a:extLst>
                    <a:ext uri="{9D8B030D-6E8A-4147-A177-3AD203B41FA5}">
                      <a16:colId xmlns:a16="http://schemas.microsoft.com/office/drawing/2014/main" val="2573322227"/>
                    </a:ext>
                  </a:extLst>
                </a:gridCol>
                <a:gridCol w="1026216">
                  <a:extLst>
                    <a:ext uri="{9D8B030D-6E8A-4147-A177-3AD203B41FA5}">
                      <a16:colId xmlns:a16="http://schemas.microsoft.com/office/drawing/2014/main" val="1101137323"/>
                    </a:ext>
                  </a:extLst>
                </a:gridCol>
              </a:tblGrid>
              <a:tr h="904424">
                <a:tc rowSpan="2">
                  <a:txBody>
                    <a:bodyPr/>
                    <a:lstStyle/>
                    <a:p>
                      <a:r>
                        <a:rPr lang="en-IN" dirty="0"/>
                        <a:t>SL.NO</a:t>
                      </a:r>
                    </a:p>
                  </a:txBody>
                  <a:tcPr marL="82461" marR="82461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Load (</a:t>
                      </a:r>
                      <a:r>
                        <a:rPr lang="en-IN" dirty="0" err="1"/>
                        <a:t>kN</a:t>
                      </a:r>
                      <a:r>
                        <a:rPr lang="en-IN" dirty="0"/>
                        <a:t>)</a:t>
                      </a:r>
                    </a:p>
                    <a:p>
                      <a:pPr algn="ctr"/>
                      <a:endParaRPr lang="en-IN" dirty="0"/>
                    </a:p>
                  </a:txBody>
                  <a:tcPr marL="82461" marR="82461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Compressive strength (N/mm</a:t>
                      </a:r>
                      <a:r>
                        <a:rPr lang="en-IN" baseline="30000" dirty="0"/>
                        <a:t>2</a:t>
                      </a:r>
                      <a:r>
                        <a:rPr lang="en-IN" dirty="0"/>
                        <a:t>)</a:t>
                      </a:r>
                    </a:p>
                    <a:p>
                      <a:pPr algn="ctr"/>
                      <a:endParaRPr lang="en-IN" dirty="0"/>
                    </a:p>
                  </a:txBody>
                  <a:tcPr marL="82461" marR="82461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/>
                        <a:t>Avg</a:t>
                      </a:r>
                      <a:r>
                        <a:rPr lang="en-IN" dirty="0"/>
                        <a:t> compressive strength (N/mm</a:t>
                      </a:r>
                      <a:r>
                        <a:rPr lang="en-IN" baseline="30000" dirty="0"/>
                        <a:t>2</a:t>
                      </a:r>
                      <a:r>
                        <a:rPr lang="en-IN" dirty="0"/>
                        <a:t>)</a:t>
                      </a:r>
                    </a:p>
                    <a:p>
                      <a:pPr algn="ctr"/>
                      <a:endParaRPr lang="en-IN" dirty="0"/>
                    </a:p>
                  </a:txBody>
                  <a:tcPr marL="82461" marR="82461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6092538"/>
                  </a:ext>
                </a:extLst>
              </a:tr>
              <a:tr h="940461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7 </a:t>
                      </a:r>
                    </a:p>
                  </a:txBody>
                  <a:tcPr marL="82461" marR="824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14</a:t>
                      </a:r>
                    </a:p>
                  </a:txBody>
                  <a:tcPr marL="82461" marR="824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28</a:t>
                      </a:r>
                    </a:p>
                  </a:txBody>
                  <a:tcPr marL="82461" marR="824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7</a:t>
                      </a:r>
                    </a:p>
                  </a:txBody>
                  <a:tcPr marL="82461" marR="824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14</a:t>
                      </a:r>
                    </a:p>
                  </a:txBody>
                  <a:tcPr marL="82461" marR="824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28</a:t>
                      </a:r>
                    </a:p>
                  </a:txBody>
                  <a:tcPr marL="82461" marR="824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7</a:t>
                      </a:r>
                    </a:p>
                  </a:txBody>
                  <a:tcPr marL="82461" marR="824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14</a:t>
                      </a:r>
                    </a:p>
                  </a:txBody>
                  <a:tcPr marL="82461" marR="824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28</a:t>
                      </a:r>
                    </a:p>
                  </a:txBody>
                  <a:tcPr marL="82461" marR="82461" anchor="ctr"/>
                </a:tc>
                <a:extLst>
                  <a:ext uri="{0D108BD9-81ED-4DB2-BD59-A6C34878D82A}">
                    <a16:rowId xmlns:a16="http://schemas.microsoft.com/office/drawing/2014/main" val="64077858"/>
                  </a:ext>
                </a:extLst>
              </a:tr>
              <a:tr h="940461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 marL="82461" marR="824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441.45</a:t>
                      </a:r>
                    </a:p>
                  </a:txBody>
                  <a:tcPr marL="82461" marR="824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716.13</a:t>
                      </a:r>
                    </a:p>
                  </a:txBody>
                  <a:tcPr marL="82461" marR="824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752.56</a:t>
                      </a:r>
                    </a:p>
                  </a:txBody>
                  <a:tcPr marL="82461" marR="824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19.62</a:t>
                      </a:r>
                    </a:p>
                  </a:txBody>
                  <a:tcPr marL="82461" marR="824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31.828</a:t>
                      </a:r>
                    </a:p>
                  </a:txBody>
                  <a:tcPr marL="82461" marR="824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33.436</a:t>
                      </a:r>
                    </a:p>
                  </a:txBody>
                  <a:tcPr marL="82461" marR="82461" anchor="ctr"/>
                </a:tc>
                <a:tc rowSpan="3">
                  <a:txBody>
                    <a:bodyPr/>
                    <a:lstStyle/>
                    <a:p>
                      <a:pPr algn="ctr"/>
                      <a:endParaRPr lang="en-IN" dirty="0"/>
                    </a:p>
                    <a:p>
                      <a:pPr algn="ctr"/>
                      <a:endParaRPr lang="en-IN" dirty="0"/>
                    </a:p>
                    <a:p>
                      <a:pPr algn="ctr"/>
                      <a:endParaRPr lang="en-IN" dirty="0"/>
                    </a:p>
                    <a:p>
                      <a:pPr algn="ctr"/>
                      <a:endParaRPr lang="en-IN" dirty="0"/>
                    </a:p>
                    <a:p>
                      <a:pPr algn="ctr"/>
                      <a:r>
                        <a:rPr lang="en-IN" dirty="0"/>
                        <a:t>20.34</a:t>
                      </a:r>
                    </a:p>
                  </a:txBody>
                  <a:tcPr marL="82461" marR="82461"/>
                </a:tc>
                <a:tc rowSpan="3">
                  <a:txBody>
                    <a:bodyPr/>
                    <a:lstStyle/>
                    <a:p>
                      <a:pPr algn="ctr"/>
                      <a:endParaRPr lang="en-IN" dirty="0"/>
                    </a:p>
                    <a:p>
                      <a:pPr algn="ctr"/>
                      <a:endParaRPr lang="en-IN" dirty="0"/>
                    </a:p>
                    <a:p>
                      <a:pPr algn="ctr"/>
                      <a:endParaRPr lang="en-IN" dirty="0"/>
                    </a:p>
                    <a:p>
                      <a:pPr algn="ctr"/>
                      <a:endParaRPr lang="en-IN" dirty="0"/>
                    </a:p>
                    <a:p>
                      <a:pPr algn="ctr"/>
                      <a:r>
                        <a:rPr lang="en-IN" dirty="0"/>
                        <a:t>32.47</a:t>
                      </a:r>
                    </a:p>
                  </a:txBody>
                  <a:tcPr marL="82461" marR="82461"/>
                </a:tc>
                <a:tc rowSpan="3">
                  <a:txBody>
                    <a:bodyPr/>
                    <a:lstStyle/>
                    <a:p>
                      <a:pPr algn="ctr"/>
                      <a:endParaRPr lang="en-IN" dirty="0"/>
                    </a:p>
                    <a:p>
                      <a:pPr algn="ctr"/>
                      <a:endParaRPr lang="en-IN" dirty="0"/>
                    </a:p>
                    <a:p>
                      <a:pPr algn="ctr"/>
                      <a:endParaRPr lang="en-IN" dirty="0"/>
                    </a:p>
                    <a:p>
                      <a:pPr algn="ctr"/>
                      <a:endParaRPr lang="en-IN" dirty="0"/>
                    </a:p>
                    <a:p>
                      <a:pPr algn="ctr"/>
                      <a:r>
                        <a:rPr lang="en-IN" dirty="0"/>
                        <a:t>33.32</a:t>
                      </a:r>
                    </a:p>
                  </a:txBody>
                  <a:tcPr marL="82461" marR="82461"/>
                </a:tc>
                <a:extLst>
                  <a:ext uri="{0D108BD9-81ED-4DB2-BD59-A6C34878D82A}">
                    <a16:rowId xmlns:a16="http://schemas.microsoft.com/office/drawing/2014/main" val="2356257971"/>
                  </a:ext>
                </a:extLst>
              </a:tr>
              <a:tr h="940461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 marL="82461" marR="824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470.88</a:t>
                      </a:r>
                    </a:p>
                  </a:txBody>
                  <a:tcPr marL="82461" marR="824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735.75</a:t>
                      </a:r>
                    </a:p>
                  </a:txBody>
                  <a:tcPr marL="82461" marR="824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745.94</a:t>
                      </a:r>
                    </a:p>
                  </a:txBody>
                  <a:tcPr marL="82461" marR="824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20.928</a:t>
                      </a:r>
                    </a:p>
                  </a:txBody>
                  <a:tcPr marL="82461" marR="824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32.70</a:t>
                      </a:r>
                    </a:p>
                  </a:txBody>
                  <a:tcPr marL="82461" marR="824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33.152</a:t>
                      </a:r>
                    </a:p>
                  </a:txBody>
                  <a:tcPr marL="82461" marR="82461" anchor="ctr"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239960"/>
                  </a:ext>
                </a:extLst>
              </a:tr>
              <a:tr h="940461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 marL="82461" marR="824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461.07</a:t>
                      </a:r>
                    </a:p>
                  </a:txBody>
                  <a:tcPr marL="82461" marR="824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737.25</a:t>
                      </a:r>
                    </a:p>
                  </a:txBody>
                  <a:tcPr marL="82461" marR="824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755.37</a:t>
                      </a:r>
                    </a:p>
                  </a:txBody>
                  <a:tcPr marL="82461" marR="824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20.942</a:t>
                      </a:r>
                    </a:p>
                  </a:txBody>
                  <a:tcPr marL="82461" marR="824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32.76</a:t>
                      </a:r>
                    </a:p>
                  </a:txBody>
                  <a:tcPr marL="82461" marR="824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33.572</a:t>
                      </a:r>
                    </a:p>
                  </a:txBody>
                  <a:tcPr marL="82461" marR="82461" anchor="ctr"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82261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04092" y="1176661"/>
            <a:ext cx="9214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Compressive Strength of cubes</a:t>
            </a:r>
          </a:p>
        </p:txBody>
      </p:sp>
    </p:spTree>
    <p:extLst>
      <p:ext uri="{BB962C8B-B14F-4D97-AF65-F5344CB8AC3E}">
        <p14:creationId xmlns:p14="http://schemas.microsoft.com/office/powerpoint/2010/main" val="2624168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6E6B3C1-B97B-49D4-976C-524B363280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1036979"/>
              </p:ext>
            </p:extLst>
          </p:nvPr>
        </p:nvGraphicFramePr>
        <p:xfrm>
          <a:off x="768057" y="5376001"/>
          <a:ext cx="3781886" cy="1196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name="Packager Shell Object" showAsIcon="1" r:id="rId3" imgW="1432080" imgH="437400" progId="Package">
                  <p:embed/>
                </p:oleObj>
              </mc:Choice>
              <mc:Fallback>
                <p:oleObj name="Packager Shell Object" showAsIcon="1" r:id="rId3" imgW="143208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8057" y="5376001"/>
                        <a:ext cx="3781886" cy="11960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A38D1C4-C608-4713-8D73-BEB1529ECBFC}"/>
              </a:ext>
            </a:extLst>
          </p:cNvPr>
          <p:cNvSpPr txBox="1"/>
          <p:nvPr/>
        </p:nvSpPr>
        <p:spPr>
          <a:xfrm>
            <a:off x="2554664" y="288670"/>
            <a:ext cx="6775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Command process in the  MATLAB PROGRAM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5711CC-D6C3-4BE9-B51E-084B7427C70C}"/>
              </a:ext>
            </a:extLst>
          </p:cNvPr>
          <p:cNvSpPr txBox="1"/>
          <p:nvPr/>
        </p:nvSpPr>
        <p:spPr>
          <a:xfrm>
            <a:off x="8611340" y="2787588"/>
            <a:ext cx="3480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A58C29-2BF9-4D7F-AC84-165EB9E5CB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326" t="17835" r="58071"/>
          <a:stretch/>
        </p:blipFill>
        <p:spPr>
          <a:xfrm>
            <a:off x="-3142" y="1033362"/>
            <a:ext cx="6096000" cy="41938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B032E5-A649-40A3-8717-7FAADB8F868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556" r="41315" b="8179"/>
          <a:stretch/>
        </p:blipFill>
        <p:spPr>
          <a:xfrm>
            <a:off x="6092858" y="1033362"/>
            <a:ext cx="6183983" cy="43426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A752513-8B28-427F-A825-C277B1CE6BEA}"/>
              </a:ext>
            </a:extLst>
          </p:cNvPr>
          <p:cNvSpPr/>
          <p:nvPr/>
        </p:nvSpPr>
        <p:spPr>
          <a:xfrm>
            <a:off x="3176833" y="5659028"/>
            <a:ext cx="6775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Details of a M30 mix design command process</a:t>
            </a:r>
          </a:p>
        </p:txBody>
      </p:sp>
    </p:spTree>
    <p:extLst>
      <p:ext uri="{BB962C8B-B14F-4D97-AF65-F5344CB8AC3E}">
        <p14:creationId xmlns:p14="http://schemas.microsoft.com/office/powerpoint/2010/main" val="848726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FA537-1DC1-4968-BE7E-41F64BEE3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CA8E3-C768-4916-B9F6-C3101394F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IN" dirty="0"/>
              <a:t>Mix ratio for M30 grade concrete as per IS 10262:2009 has been obtained.</a:t>
            </a:r>
          </a:p>
          <a:p>
            <a:pPr algn="l"/>
            <a:r>
              <a:rPr lang="en-IN" dirty="0"/>
              <a:t>Concrete cubes were and tested after 7,14 and 28 days of curing.</a:t>
            </a:r>
          </a:p>
          <a:p>
            <a:pPr algn="l"/>
            <a:r>
              <a:rPr lang="en-IN" dirty="0"/>
              <a:t>A MATLAB program is prepared to calculate the mix designs of M20, M30 and M40 grade of concrete. </a:t>
            </a:r>
          </a:p>
        </p:txBody>
      </p:sp>
    </p:spTree>
    <p:extLst>
      <p:ext uri="{BB962C8B-B14F-4D97-AF65-F5344CB8AC3E}">
        <p14:creationId xmlns:p14="http://schemas.microsoft.com/office/powerpoint/2010/main" val="2978975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98E3DD-56BA-43F5-8296-C5D4065EB6DC}"/>
              </a:ext>
            </a:extLst>
          </p:cNvPr>
          <p:cNvSpPr txBox="1"/>
          <p:nvPr/>
        </p:nvSpPr>
        <p:spPr>
          <a:xfrm>
            <a:off x="4685122" y="622169"/>
            <a:ext cx="2305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</a:rPr>
              <a:t>REFERENCE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E7A0DF-820F-4842-AE7D-E575FE5036DC}"/>
              </a:ext>
            </a:extLst>
          </p:cNvPr>
          <p:cNvSpPr txBox="1"/>
          <p:nvPr/>
        </p:nvSpPr>
        <p:spPr>
          <a:xfrm>
            <a:off x="772998" y="1734532"/>
            <a:ext cx="105984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 S SHETTY, (2006) .CONCRETE TECHNOLOGY: THEORY AND PRACTICE . S CHAND PUBLICATIONS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10262 (2009): Guidelines for concrete mix design proportioning [CED 2: Cement and Concrete]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8250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7C2B33-43DF-4802-BFA3-3CD3402BB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866" y="725969"/>
            <a:ext cx="5389026" cy="540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417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3E6716-2C36-4A46-BD78-69A39AF23FDA}"/>
              </a:ext>
            </a:extLst>
          </p:cNvPr>
          <p:cNvSpPr txBox="1"/>
          <p:nvPr/>
        </p:nvSpPr>
        <p:spPr>
          <a:xfrm>
            <a:off x="4225763" y="3095178"/>
            <a:ext cx="3941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92631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0EB09C-CAA5-4C8C-935F-695DD81BC6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20226" r="190" b="7484"/>
          <a:stretch/>
        </p:blipFill>
        <p:spPr>
          <a:xfrm>
            <a:off x="75415" y="970960"/>
            <a:ext cx="10812544" cy="311084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FD01D8-06CB-4A0D-B085-4606ADE0C9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43" t="19022" b="6914"/>
          <a:stretch/>
        </p:blipFill>
        <p:spPr>
          <a:xfrm>
            <a:off x="75415" y="4081806"/>
            <a:ext cx="10708849" cy="29245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1DB2244-6B69-4224-BEC3-5071DFC2C417}"/>
              </a:ext>
            </a:extLst>
          </p:cNvPr>
          <p:cNvSpPr/>
          <p:nvPr/>
        </p:nvSpPr>
        <p:spPr>
          <a:xfrm>
            <a:off x="75415" y="134116"/>
            <a:ext cx="937024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200" dirty="0"/>
              <a:t> </a:t>
            </a:r>
          </a:p>
          <a:p>
            <a:r>
              <a:rPr lang="en-IN" sz="2200" dirty="0"/>
              <a:t>Program to calculate the mix design in MATLAB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1EF2B-7734-4332-8336-8899D8FC0C30}"/>
              </a:ext>
            </a:extLst>
          </p:cNvPr>
          <p:cNvSpPr txBox="1"/>
          <p:nvPr/>
        </p:nvSpPr>
        <p:spPr>
          <a:xfrm>
            <a:off x="4496586" y="0"/>
            <a:ext cx="3808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</a:rPr>
              <a:t>ANNEXURE</a:t>
            </a:r>
          </a:p>
        </p:txBody>
      </p:sp>
    </p:spTree>
    <p:extLst>
      <p:ext uri="{BB962C8B-B14F-4D97-AF65-F5344CB8AC3E}">
        <p14:creationId xmlns:p14="http://schemas.microsoft.com/office/powerpoint/2010/main" val="3175593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EBC7F-E41C-4788-824D-B707067F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D7AD84-1966-42EA-AA56-432AAEEBD8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244" y="107552"/>
            <a:ext cx="9006096" cy="5065930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FEC3EE9-2C24-4638-815A-6CF23D16CB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40380" y="5173482"/>
          <a:ext cx="2175030" cy="1759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Packager Shell Object" showAsIcon="1" r:id="rId4" imgW="548280" imgH="437400" progId="Package">
                  <p:embed/>
                </p:oleObj>
              </mc:Choice>
              <mc:Fallback>
                <p:oleObj name="Packager Shell Object" showAsIcon="1" r:id="rId4" imgW="548280" imgH="437400" progId="Package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5FEC3EE9-2C24-4638-815A-6CF23D16CB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0380" y="5173482"/>
                        <a:ext cx="2175030" cy="17599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20EC5AE-91B9-45E9-8077-8C3657C501E3}"/>
              </a:ext>
            </a:extLst>
          </p:cNvPr>
          <p:cNvSpPr/>
          <p:nvPr/>
        </p:nvSpPr>
        <p:spPr>
          <a:xfrm>
            <a:off x="3011563" y="5608669"/>
            <a:ext cx="3491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Details of MATLAB programme </a:t>
            </a:r>
          </a:p>
        </p:txBody>
      </p:sp>
    </p:spTree>
    <p:extLst>
      <p:ext uri="{BB962C8B-B14F-4D97-AF65-F5344CB8AC3E}">
        <p14:creationId xmlns:p14="http://schemas.microsoft.com/office/powerpoint/2010/main" val="1050954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993BE-1334-415F-98E4-7A9BA30D7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AEC54-472C-4D60-AEF5-73FF50BE7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Concrete is most widely used construction material in the world. </a:t>
            </a:r>
          </a:p>
          <a:p>
            <a:r>
              <a:rPr lang="en-IN" dirty="0"/>
              <a:t>It is obtained by mixing cement,fine aggregate, coarse aggregate,water and admixtures in required proportions .</a:t>
            </a:r>
          </a:p>
          <a:p>
            <a:r>
              <a:rPr lang="en-IN" dirty="0"/>
              <a:t>The mixture when placed in form work and allowed to cure becomes hard like stones.</a:t>
            </a:r>
          </a:p>
          <a:p>
            <a:r>
              <a:rPr lang="en-IN" dirty="0"/>
              <a:t>The hardening is caused by chemical action between water and the cement due to which concrete grows stronger with age .</a:t>
            </a:r>
          </a:p>
        </p:txBody>
      </p:sp>
    </p:spTree>
    <p:extLst>
      <p:ext uri="{BB962C8B-B14F-4D97-AF65-F5344CB8AC3E}">
        <p14:creationId xmlns:p14="http://schemas.microsoft.com/office/powerpoint/2010/main" val="4018534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0DCE7-82D4-4729-A62C-5DE66DAB4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70234-D71B-4946-880C-BC9FF15BE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To calculate the mix ratio for M 30 grade of concrete as per IS10262:2009 .</a:t>
            </a:r>
          </a:p>
          <a:p>
            <a:r>
              <a:rPr lang="en-IN" dirty="0"/>
              <a:t>To determine the compressive strength of the concrete after 28 days of curing.</a:t>
            </a:r>
          </a:p>
          <a:p>
            <a:r>
              <a:rPr lang="en-IN" dirty="0"/>
              <a:t>To develop a MATLAB program for calculating the mix ratio for different grades of concrete.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0391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169EE-3A61-4DC4-A5DF-CC633DEEB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B5D40-7441-4FA3-BBDB-99FA3391B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Concrete cubes are cast and tested at the end of 7,14 and 28 days of curing for M 30 grade concrete. Mix design is as  per IS 10262:2009.</a:t>
            </a:r>
          </a:p>
          <a:p>
            <a:r>
              <a:rPr lang="en-IN" dirty="0"/>
              <a:t>MATLAB programme gives the mix design values for M20 , M30 , M40  concrete.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1701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6C1B5-0D52-47AB-B905-298F9C1D7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0B7C4-2314-4CE7-8408-F5344D6F4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Determine the physical properties of cement ,sand ,coarse aggregate.</a:t>
            </a:r>
          </a:p>
          <a:p>
            <a:r>
              <a:rPr lang="en-IN" dirty="0"/>
              <a:t>To obtain mix ratio for M 30 grade concrete as per IS10262:2009.</a:t>
            </a:r>
          </a:p>
          <a:p>
            <a:r>
              <a:rPr lang="en-IN" dirty="0"/>
              <a:t>Casting and Testing of cubes.</a:t>
            </a:r>
          </a:p>
          <a:p>
            <a:r>
              <a:rPr lang="en-IN" dirty="0"/>
              <a:t>To develop a MATLAB program for mix design of concrete.</a:t>
            </a:r>
          </a:p>
        </p:txBody>
      </p:sp>
    </p:spTree>
    <p:extLst>
      <p:ext uri="{BB962C8B-B14F-4D97-AF65-F5344CB8AC3E}">
        <p14:creationId xmlns:p14="http://schemas.microsoft.com/office/powerpoint/2010/main" val="2437682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 and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697" y="1997476"/>
            <a:ext cx="11780668" cy="5442011"/>
          </a:xfrm>
        </p:spPr>
        <p:txBody>
          <a:bodyPr>
            <a:normAutofit/>
          </a:bodyPr>
          <a:lstStyle/>
          <a:p>
            <a:r>
              <a:rPr lang="en-US" dirty="0"/>
              <a:t>Physical Properties</a:t>
            </a:r>
          </a:p>
          <a:p>
            <a:pPr lvl="1"/>
            <a:r>
              <a:rPr lang="en-US" sz="1700" dirty="0"/>
              <a:t>Specific gravity of cement = 2.88</a:t>
            </a:r>
          </a:p>
          <a:p>
            <a:pPr lvl="1"/>
            <a:r>
              <a:rPr lang="en-US" sz="1700" dirty="0"/>
              <a:t>Specific gravity of fine aggregate = 2.65 </a:t>
            </a:r>
          </a:p>
          <a:p>
            <a:pPr lvl="1"/>
            <a:r>
              <a:rPr lang="en-US" sz="1700" dirty="0"/>
              <a:t>Specific gravity of coarse aggregate = 2.74</a:t>
            </a:r>
          </a:p>
          <a:p>
            <a:pPr lvl="1"/>
            <a:r>
              <a:rPr lang="en-US" sz="1700" dirty="0"/>
              <a:t>Specific gravity of chemical admixture =1.145 (Master sky Glenium B233)</a:t>
            </a:r>
          </a:p>
          <a:p>
            <a:r>
              <a:rPr lang="en-US" dirty="0"/>
              <a:t>Chemical composition of Cement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marL="0" indent="0" algn="just">
              <a:buNone/>
            </a:pPr>
            <a:r>
              <a:rPr lang="en-US" dirty="0"/>
              <a:t> </a:t>
            </a:r>
            <a:endParaRPr lang="en-US" sz="17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ADF5354-FC6C-4799-8693-A952789297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819068"/>
              </p:ext>
            </p:extLst>
          </p:nvPr>
        </p:nvGraphicFramePr>
        <p:xfrm>
          <a:off x="678730" y="4496586"/>
          <a:ext cx="9285402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5522">
                  <a:extLst>
                    <a:ext uri="{9D8B030D-6E8A-4147-A177-3AD203B41FA5}">
                      <a16:colId xmlns:a16="http://schemas.microsoft.com/office/drawing/2014/main" val="3768773705"/>
                    </a:ext>
                  </a:extLst>
                </a:gridCol>
                <a:gridCol w="2922206">
                  <a:extLst>
                    <a:ext uri="{9D8B030D-6E8A-4147-A177-3AD203B41FA5}">
                      <a16:colId xmlns:a16="http://schemas.microsoft.com/office/drawing/2014/main" val="133557271"/>
                    </a:ext>
                  </a:extLst>
                </a:gridCol>
                <a:gridCol w="1519910">
                  <a:extLst>
                    <a:ext uri="{9D8B030D-6E8A-4147-A177-3AD203B41FA5}">
                      <a16:colId xmlns:a16="http://schemas.microsoft.com/office/drawing/2014/main" val="1029448485"/>
                    </a:ext>
                  </a:extLst>
                </a:gridCol>
                <a:gridCol w="3097764">
                  <a:extLst>
                    <a:ext uri="{9D8B030D-6E8A-4147-A177-3AD203B41FA5}">
                      <a16:colId xmlns:a16="http://schemas.microsoft.com/office/drawing/2014/main" val="3026759642"/>
                    </a:ext>
                  </a:extLst>
                </a:gridCol>
              </a:tblGrid>
              <a:tr h="351148">
                <a:tc>
                  <a:txBody>
                    <a:bodyPr/>
                    <a:lstStyle/>
                    <a:p>
                      <a:r>
                        <a:rPr lang="en-IN" dirty="0"/>
                        <a:t>OXIDE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PERCENT 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OXIDE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PERCENT 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075588"/>
                  </a:ext>
                </a:extLst>
              </a:tr>
              <a:tr h="351148">
                <a:tc>
                  <a:txBody>
                    <a:bodyPr/>
                    <a:lstStyle/>
                    <a:p>
                      <a:r>
                        <a:rPr lang="en-US" sz="1800" dirty="0" err="1"/>
                        <a:t>CaO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60-67%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Fe2O3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0.5-6%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3517100"/>
                  </a:ext>
                </a:extLst>
              </a:tr>
              <a:tr h="351148">
                <a:tc>
                  <a:txBody>
                    <a:bodyPr/>
                    <a:lstStyle/>
                    <a:p>
                      <a:r>
                        <a:rPr lang="en-US" sz="1800" dirty="0"/>
                        <a:t>SiO2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17-25%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0.1-4%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00382"/>
                  </a:ext>
                </a:extLst>
              </a:tr>
              <a:tr h="351148">
                <a:tc>
                  <a:txBody>
                    <a:bodyPr/>
                    <a:lstStyle/>
                    <a:p>
                      <a:r>
                        <a:rPr lang="en-US" sz="1800" dirty="0"/>
                        <a:t> Al2O3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5-8%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SO3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1-3%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464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379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 design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Mix Design was carried out as per IS 10262:2009</a:t>
            </a:r>
          </a:p>
          <a:p>
            <a:pPr marL="0" indent="0">
              <a:buNone/>
            </a:pPr>
            <a:r>
              <a:rPr lang="en-US" dirty="0"/>
              <a:t>                                                                                    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7B93C77-9971-4F90-A34C-68831CD51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215212"/>
              </p:ext>
            </p:extLst>
          </p:nvPr>
        </p:nvGraphicFramePr>
        <p:xfrm>
          <a:off x="1715678" y="2705493"/>
          <a:ext cx="836890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4454">
                  <a:extLst>
                    <a:ext uri="{9D8B030D-6E8A-4147-A177-3AD203B41FA5}">
                      <a16:colId xmlns:a16="http://schemas.microsoft.com/office/drawing/2014/main" val="4222304438"/>
                    </a:ext>
                  </a:extLst>
                </a:gridCol>
                <a:gridCol w="4184454">
                  <a:extLst>
                    <a:ext uri="{9D8B030D-6E8A-4147-A177-3AD203B41FA5}">
                      <a16:colId xmlns:a16="http://schemas.microsoft.com/office/drawing/2014/main" val="412638210"/>
                    </a:ext>
                  </a:extLst>
                </a:gridCol>
              </a:tblGrid>
              <a:tr h="328367">
                <a:tc>
                  <a:txBody>
                    <a:bodyPr/>
                    <a:lstStyle/>
                    <a:p>
                      <a:r>
                        <a:rPr lang="en-IN" dirty="0"/>
                        <a:t>MATERIALS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REQUIRED AMOUNT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284699"/>
                  </a:ext>
                </a:extLst>
              </a:tr>
              <a:tr h="328367">
                <a:tc>
                  <a:txBody>
                    <a:bodyPr/>
                    <a:lstStyle/>
                    <a:p>
                      <a:r>
                        <a:rPr lang="en-IN" dirty="0"/>
                        <a:t>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350 Kg/m3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787820"/>
                  </a:ext>
                </a:extLst>
              </a:tr>
              <a:tr h="328367">
                <a:tc>
                  <a:txBody>
                    <a:bodyPr/>
                    <a:lstStyle/>
                    <a:p>
                      <a:r>
                        <a:rPr lang="en-IN" dirty="0"/>
                        <a:t>CHEMICAL ADMIXTURE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7 Kg/m3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395117"/>
                  </a:ext>
                </a:extLst>
              </a:tr>
              <a:tr h="328367">
                <a:tc>
                  <a:txBody>
                    <a:bodyPr/>
                    <a:lstStyle/>
                    <a:p>
                      <a:r>
                        <a:rPr lang="en-IN" dirty="0"/>
                        <a:t>CORSE AGGREGATE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1262.2  Kg/m3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174358"/>
                  </a:ext>
                </a:extLst>
              </a:tr>
              <a:tr h="328367">
                <a:tc>
                  <a:txBody>
                    <a:bodyPr/>
                    <a:lstStyle/>
                    <a:p>
                      <a:r>
                        <a:rPr lang="en-IN" dirty="0"/>
                        <a:t>FINE AGGREGATE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773.6  Kg/m3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56366"/>
                  </a:ext>
                </a:extLst>
              </a:tr>
              <a:tr h="328367">
                <a:tc>
                  <a:txBody>
                    <a:bodyPr/>
                    <a:lstStyle/>
                    <a:p>
                      <a:r>
                        <a:rPr lang="en-IN" dirty="0"/>
                        <a:t>WATER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140 Kg/m3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0465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458A616-D5FD-4371-A976-55EAB1DC9B15}"/>
              </a:ext>
            </a:extLst>
          </p:cNvPr>
          <p:cNvSpPr txBox="1"/>
          <p:nvPr/>
        </p:nvSpPr>
        <p:spPr>
          <a:xfrm>
            <a:off x="744718" y="5109328"/>
            <a:ext cx="639525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00" dirty="0"/>
              <a:t>Mix ratio for M30 obtained is 1: 2.2 : 3.6</a:t>
            </a:r>
          </a:p>
        </p:txBody>
      </p:sp>
    </p:spTree>
    <p:extLst>
      <p:ext uri="{BB962C8B-B14F-4D97-AF65-F5344CB8AC3E}">
        <p14:creationId xmlns:p14="http://schemas.microsoft.com/office/powerpoint/2010/main" val="2877167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3663" y="873125"/>
            <a:ext cx="9603275" cy="1049235"/>
          </a:xfrm>
        </p:spPr>
        <p:txBody>
          <a:bodyPr/>
          <a:lstStyle/>
          <a:p>
            <a:r>
              <a:rPr lang="en-US" dirty="0"/>
              <a:t>Casting and Testing of cubes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7D9776-5567-4B03-B9E7-072AB7B0E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92853" y="3236519"/>
            <a:ext cx="2699147" cy="35988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9A2D2D-3DDC-4394-A7F1-5CD40B6AF1E2}"/>
              </a:ext>
            </a:extLst>
          </p:cNvPr>
          <p:cNvSpPr txBox="1"/>
          <p:nvPr/>
        </p:nvSpPr>
        <p:spPr>
          <a:xfrm>
            <a:off x="204292" y="2036190"/>
            <a:ext cx="11664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Cube were cast as per the mix ratio 1: 2.2 : 3.6.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Specimens were subjected to water curing until the time of testing.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3 cubes each were tested at the end of 7 days , 14 days  and 28 days of curing.</a:t>
            </a:r>
          </a:p>
        </p:txBody>
      </p:sp>
      <p:pic>
        <p:nvPicPr>
          <p:cNvPr id="7" name="Content Placeholder 26">
            <a:extLst>
              <a:ext uri="{FF2B5EF4-FFF2-40B4-BE49-F238E27FC236}">
                <a16:creationId xmlns:a16="http://schemas.microsoft.com/office/drawing/2014/main" id="{16FEFFA9-D7BB-4568-A3FA-E67A67F22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91" y="3621481"/>
            <a:ext cx="6158801" cy="305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23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33E99-9296-40CB-8704-98B76819E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022" y="964692"/>
            <a:ext cx="8865842" cy="1188720"/>
          </a:xfrm>
        </p:spPr>
        <p:txBody>
          <a:bodyPr>
            <a:noAutofit/>
          </a:bodyPr>
          <a:lstStyle/>
          <a:p>
            <a:r>
              <a:rPr lang="en-IN" sz="3200" dirty="0"/>
              <a:t>Programming in MATLAB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DCF5F-F437-4868-A4DE-B73FDF107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022" y="2638044"/>
            <a:ext cx="9792938" cy="3558361"/>
          </a:xfrm>
        </p:spPr>
        <p:txBody>
          <a:bodyPr>
            <a:normAutofit/>
          </a:bodyPr>
          <a:lstStyle/>
          <a:p>
            <a:r>
              <a:rPr lang="en-IN" sz="2400" dirty="0"/>
              <a:t>A Program to calculate the required quantities of cement ,fine aggregate and Coarse aggregate .</a:t>
            </a:r>
          </a:p>
          <a:p>
            <a:r>
              <a:rPr lang="en-IN" sz="2400" dirty="0"/>
              <a:t>The software is a real approach to find the values of required quantities based on IS 10262:2009.</a:t>
            </a:r>
          </a:p>
          <a:p>
            <a:r>
              <a:rPr lang="en-IN" sz="2400" dirty="0"/>
              <a:t>The effect of specific gravity ,moisture contents ,slump values , exposure conditions etc. are incorporated .</a:t>
            </a:r>
          </a:p>
        </p:txBody>
      </p:sp>
    </p:spTree>
    <p:extLst>
      <p:ext uri="{BB962C8B-B14F-4D97-AF65-F5344CB8AC3E}">
        <p14:creationId xmlns:p14="http://schemas.microsoft.com/office/powerpoint/2010/main" val="362518590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9441</TotalTime>
  <Words>654</Words>
  <Application>Microsoft Office PowerPoint</Application>
  <PresentationFormat>Widescreen</PresentationFormat>
  <Paragraphs>151</Paragraphs>
  <Slides>18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Gill Sans MT</vt:lpstr>
      <vt:lpstr>Wingdings</vt:lpstr>
      <vt:lpstr>Gallery</vt:lpstr>
      <vt:lpstr>Packager Shell Object</vt:lpstr>
      <vt:lpstr>Package</vt:lpstr>
      <vt:lpstr>  </vt:lpstr>
      <vt:lpstr>Introduction</vt:lpstr>
      <vt:lpstr>Objectives</vt:lpstr>
      <vt:lpstr>Scope</vt:lpstr>
      <vt:lpstr>Methodology</vt:lpstr>
      <vt:lpstr>Materials and Methods</vt:lpstr>
      <vt:lpstr>Mix design </vt:lpstr>
      <vt:lpstr>Casting and Testing of cubes</vt:lpstr>
      <vt:lpstr>Programming in MATLAB</vt:lpstr>
      <vt:lpstr>PowerPoint Presentation</vt:lpstr>
      <vt:lpstr>Results</vt:lpstr>
      <vt:lpstr>PowerPoint Presentation</vt:lpstr>
      <vt:lpstr>Conclusion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 PREPARE PROGRAM FOR MIXED       DESIGN CONCRETE</dc:title>
  <dc:creator>Jyothi Naidu</dc:creator>
  <cp:lastModifiedBy>manoj chavva</cp:lastModifiedBy>
  <cp:revision>66</cp:revision>
  <dcterms:created xsi:type="dcterms:W3CDTF">2020-01-13T09:23:52Z</dcterms:created>
  <dcterms:modified xsi:type="dcterms:W3CDTF">2020-04-13T07:17:21Z</dcterms:modified>
</cp:coreProperties>
</file>